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4"/>
  </p:notesMasterIdLst>
  <p:handoutMasterIdLst>
    <p:handoutMasterId r:id="rId15"/>
  </p:handoutMasterIdLst>
  <p:sldIdLst>
    <p:sldId id="260" r:id="rId2"/>
    <p:sldId id="282" r:id="rId3"/>
    <p:sldId id="283" r:id="rId4"/>
    <p:sldId id="287" r:id="rId5"/>
    <p:sldId id="284" r:id="rId6"/>
    <p:sldId id="285" r:id="rId7"/>
    <p:sldId id="286" r:id="rId8"/>
    <p:sldId id="288" r:id="rId9"/>
    <p:sldId id="289" r:id="rId10"/>
    <p:sldId id="290" r:id="rId11"/>
    <p:sldId id="291" r:id="rId12"/>
    <p:sldId id="292" r:id="rId13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li" initials="ZT" lastIdx="12" clrIdx="0">
    <p:extLst>
      <p:ext uri="{19B8F6BF-5375-455C-9EA6-DF929625EA0E}">
        <p15:presenceInfo xmlns:p15="http://schemas.microsoft.com/office/powerpoint/2012/main" userId="Ze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B3B3"/>
    <a:srgbClr val="000000"/>
    <a:srgbClr val="719500"/>
    <a:srgbClr val="007836"/>
    <a:srgbClr val="BE0F34"/>
    <a:srgbClr val="820150"/>
    <a:srgbClr val="502D7F"/>
    <a:srgbClr val="00338E"/>
    <a:srgbClr val="0081AB"/>
    <a:srgbClr val="758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09" autoAdjust="0"/>
    <p:restoredTop sz="84806"/>
  </p:normalViewPr>
  <p:slideViewPr>
    <p:cSldViewPr snapToGrid="0" snapToObjects="1">
      <p:cViewPr>
        <p:scale>
          <a:sx n="90" d="100"/>
          <a:sy n="90" d="100"/>
        </p:scale>
        <p:origin x="150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March 25, 2019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i.org/10.3334/ORNLDAAC/157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D240BAA-25EA-4C44-9D36-62FC774DF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132" y="2108"/>
            <a:ext cx="8176103" cy="3769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529" y="1971923"/>
            <a:ext cx="4573071" cy="2429255"/>
          </a:xfrm>
        </p:spPr>
        <p:txBody>
          <a:bodyPr/>
          <a:lstStyle/>
          <a:p>
            <a:pPr algn="l"/>
            <a:r>
              <a:rPr lang="en-US" altLang="zh-CN" sz="3000" dirty="0">
                <a:latin typeface="+mj-lt"/>
              </a:rPr>
              <a:t>Can</a:t>
            </a:r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soil</a:t>
            </a:r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respiration</a:t>
            </a:r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measured</a:t>
            </a:r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at</a:t>
            </a:r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annual</a:t>
            </a:r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mean</a:t>
            </a:r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temperature</a:t>
            </a:r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represent</a:t>
            </a:r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actual</a:t>
            </a:r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annual</a:t>
            </a:r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soil</a:t>
            </a:r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respiration?</a:t>
            </a:r>
            <a:endParaRPr lang="en-US" sz="3000" dirty="0"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86310-1A8B-41C6-8ABF-4E9492246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altLang="zh-CN" dirty="0" err="1"/>
              <a:t>Jinshi</a:t>
            </a:r>
            <a:r>
              <a:rPr lang="zh-CN" altLang="en-US" dirty="0"/>
              <a:t> </a:t>
            </a:r>
            <a:r>
              <a:rPr lang="en-US" altLang="zh-CN" dirty="0"/>
              <a:t>Jian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9C3C0-764A-4145-9480-D79B28BB65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PhD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0529" y="4937875"/>
            <a:ext cx="3290888" cy="438150"/>
          </a:xfrm>
        </p:spPr>
        <p:txBody>
          <a:bodyPr/>
          <a:lstStyle/>
          <a:p>
            <a:pPr algn="l"/>
            <a:fld id="{4E130ED9-0C27-4EF1-9F86-D29E4EA507BE}" type="datetime4">
              <a:rPr lang="en-US" smtClean="0"/>
              <a:pPr algn="l"/>
              <a:t>March 25, 2019</a:t>
            </a:fld>
            <a:endParaRPr lang="en-US" dirty="0"/>
          </a:p>
        </p:txBody>
      </p:sp>
      <p:pic>
        <p:nvPicPr>
          <p:cNvPr id="12" name="Picture 3" descr="C:\Users\jinshi\Google Drive\MyResearch\2.SoilRespiration\UPSR\Photos\PK1-NCP\IMG_4690.JPG">
            <a:extLst>
              <a:ext uri="{FF2B5EF4-FFF2-40B4-BE49-F238E27FC236}">
                <a16:creationId xmlns:a16="http://schemas.microsoft.com/office/drawing/2014/main" id="{90D27ADF-1707-D54A-9E1A-0BBD943DF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5"/>
          <a:stretch/>
        </p:blipFill>
        <p:spPr bwMode="auto">
          <a:xfrm rot="5400000">
            <a:off x="6146883" y="4024785"/>
            <a:ext cx="4455883" cy="394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4E2C72E9-03BD-A841-96D8-58A101B35D93}"/>
              </a:ext>
            </a:extLst>
          </p:cNvPr>
          <p:cNvGrpSpPr/>
          <p:nvPr/>
        </p:nvGrpSpPr>
        <p:grpSpPr>
          <a:xfrm>
            <a:off x="9244013" y="3730106"/>
            <a:ext cx="5335922" cy="4506110"/>
            <a:chOff x="3700968" y="1522413"/>
            <a:chExt cx="5366833" cy="4548081"/>
          </a:xfrm>
        </p:grpSpPr>
        <p:pic>
          <p:nvPicPr>
            <p:cNvPr id="15" name="Picture 2" descr="C:\Users\jinshi\Google Drive\MyResearch\ETD\Defence\Overview\Jesens.jpg">
              <a:extLst>
                <a:ext uri="{FF2B5EF4-FFF2-40B4-BE49-F238E27FC236}">
                  <a16:creationId xmlns:a16="http://schemas.microsoft.com/office/drawing/2014/main" id="{E6E7E2AF-233F-684F-9E18-6171FBE2F4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968" y="1522413"/>
              <a:ext cx="5366833" cy="4548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组合 88">
              <a:extLst>
                <a:ext uri="{FF2B5EF4-FFF2-40B4-BE49-F238E27FC236}">
                  <a16:creationId xmlns:a16="http://schemas.microsoft.com/office/drawing/2014/main" id="{FCE606BC-8B5C-734B-94A0-93F8728C1ECB}"/>
                </a:ext>
              </a:extLst>
            </p:cNvPr>
            <p:cNvGrpSpPr/>
            <p:nvPr/>
          </p:nvGrpSpPr>
          <p:grpSpPr>
            <a:xfrm>
              <a:off x="4876800" y="3656013"/>
              <a:ext cx="2005326" cy="1219200"/>
              <a:chOff x="4876800" y="3581400"/>
              <a:chExt cx="2005326" cy="1219200"/>
            </a:xfrm>
          </p:grpSpPr>
          <p:cxnSp>
            <p:nvCxnSpPr>
              <p:cNvPr id="19" name="直接箭头连接符 23">
                <a:extLst>
                  <a:ext uri="{FF2B5EF4-FFF2-40B4-BE49-F238E27FC236}">
                    <a16:creationId xmlns:a16="http://schemas.microsoft.com/office/drawing/2014/main" id="{883EF4FA-2002-6F4B-B085-3B8AEC464EF6}"/>
                  </a:ext>
                </a:extLst>
              </p:cNvPr>
              <p:cNvCxnSpPr/>
              <p:nvPr/>
            </p:nvCxnSpPr>
            <p:spPr>
              <a:xfrm flipV="1">
                <a:off x="6882126" y="3696493"/>
                <a:ext cx="0" cy="110410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24">
                <a:extLst>
                  <a:ext uri="{FF2B5EF4-FFF2-40B4-BE49-F238E27FC236}">
                    <a16:creationId xmlns:a16="http://schemas.microsoft.com/office/drawing/2014/main" id="{C8E5420F-4B34-2343-9735-B70803EC1A39}"/>
                  </a:ext>
                </a:extLst>
              </p:cNvPr>
              <p:cNvCxnSpPr/>
              <p:nvPr/>
            </p:nvCxnSpPr>
            <p:spPr>
              <a:xfrm flipH="1">
                <a:off x="4876800" y="3581400"/>
                <a:ext cx="1828801" cy="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89">
              <a:extLst>
                <a:ext uri="{FF2B5EF4-FFF2-40B4-BE49-F238E27FC236}">
                  <a16:creationId xmlns:a16="http://schemas.microsoft.com/office/drawing/2014/main" id="{03651777-EEE8-384D-AAD6-0905B20ACCBE}"/>
                </a:ext>
              </a:extLst>
            </p:cNvPr>
            <p:cNvGrpSpPr/>
            <p:nvPr/>
          </p:nvGrpSpPr>
          <p:grpSpPr>
            <a:xfrm>
              <a:off x="4876800" y="2474913"/>
              <a:ext cx="3810000" cy="2428282"/>
              <a:chOff x="4876800" y="2400300"/>
              <a:chExt cx="3810000" cy="2428282"/>
            </a:xfrm>
          </p:grpSpPr>
          <p:cxnSp>
            <p:nvCxnSpPr>
              <p:cNvPr id="24" name="直接箭头连接符 32">
                <a:extLst>
                  <a:ext uri="{FF2B5EF4-FFF2-40B4-BE49-F238E27FC236}">
                    <a16:creationId xmlns:a16="http://schemas.microsoft.com/office/drawing/2014/main" id="{77D3D9DA-CA6C-5243-B16A-067D497129D7}"/>
                  </a:ext>
                </a:extLst>
              </p:cNvPr>
              <p:cNvCxnSpPr/>
              <p:nvPr/>
            </p:nvCxnSpPr>
            <p:spPr>
              <a:xfrm flipV="1">
                <a:off x="5334000" y="4191000"/>
                <a:ext cx="0" cy="609602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35">
                <a:extLst>
                  <a:ext uri="{FF2B5EF4-FFF2-40B4-BE49-F238E27FC236}">
                    <a16:creationId xmlns:a16="http://schemas.microsoft.com/office/drawing/2014/main" id="{1BC09E0C-5064-D549-ADD5-11F11D00B097}"/>
                  </a:ext>
                </a:extLst>
              </p:cNvPr>
              <p:cNvCxnSpPr/>
              <p:nvPr/>
            </p:nvCxnSpPr>
            <p:spPr>
              <a:xfrm flipV="1">
                <a:off x="5638800" y="4114800"/>
                <a:ext cx="0" cy="676476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36">
                <a:extLst>
                  <a:ext uri="{FF2B5EF4-FFF2-40B4-BE49-F238E27FC236}">
                    <a16:creationId xmlns:a16="http://schemas.microsoft.com/office/drawing/2014/main" id="{EC5FEC93-D3E5-0741-8413-A9FD3A6CD099}"/>
                  </a:ext>
                </a:extLst>
              </p:cNvPr>
              <p:cNvCxnSpPr/>
              <p:nvPr/>
            </p:nvCxnSpPr>
            <p:spPr>
              <a:xfrm flipV="1">
                <a:off x="5943600" y="3962400"/>
                <a:ext cx="0" cy="866182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37">
                <a:extLst>
                  <a:ext uri="{FF2B5EF4-FFF2-40B4-BE49-F238E27FC236}">
                    <a16:creationId xmlns:a16="http://schemas.microsoft.com/office/drawing/2014/main" id="{7F95374D-7CDB-9249-AA2D-8F83913110B2}"/>
                  </a:ext>
                </a:extLst>
              </p:cNvPr>
              <p:cNvCxnSpPr/>
              <p:nvPr/>
            </p:nvCxnSpPr>
            <p:spPr>
              <a:xfrm flipV="1">
                <a:off x="6248400" y="3886200"/>
                <a:ext cx="0" cy="933056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38">
                <a:extLst>
                  <a:ext uri="{FF2B5EF4-FFF2-40B4-BE49-F238E27FC236}">
                    <a16:creationId xmlns:a16="http://schemas.microsoft.com/office/drawing/2014/main" id="{B2917E5D-1AE7-FB4C-9D56-397616206AD1}"/>
                  </a:ext>
                </a:extLst>
              </p:cNvPr>
              <p:cNvCxnSpPr/>
              <p:nvPr/>
            </p:nvCxnSpPr>
            <p:spPr>
              <a:xfrm flipV="1">
                <a:off x="6553200" y="3766066"/>
                <a:ext cx="0" cy="1062516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39">
                <a:extLst>
                  <a:ext uri="{FF2B5EF4-FFF2-40B4-BE49-F238E27FC236}">
                    <a16:creationId xmlns:a16="http://schemas.microsoft.com/office/drawing/2014/main" id="{E89FDBD8-9187-6A45-BEE0-D5065A31A743}"/>
                  </a:ext>
                </a:extLst>
              </p:cNvPr>
              <p:cNvCxnSpPr/>
              <p:nvPr/>
            </p:nvCxnSpPr>
            <p:spPr>
              <a:xfrm flipV="1">
                <a:off x="6871337" y="3581400"/>
                <a:ext cx="12063" cy="1237856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40">
                <a:extLst>
                  <a:ext uri="{FF2B5EF4-FFF2-40B4-BE49-F238E27FC236}">
                    <a16:creationId xmlns:a16="http://schemas.microsoft.com/office/drawing/2014/main" id="{9DCB47E7-FD88-BD49-9087-D088D8A240AD}"/>
                  </a:ext>
                </a:extLst>
              </p:cNvPr>
              <p:cNvCxnSpPr/>
              <p:nvPr/>
            </p:nvCxnSpPr>
            <p:spPr>
              <a:xfrm flipV="1">
                <a:off x="7162800" y="3429000"/>
                <a:ext cx="0" cy="137160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41">
                <a:extLst>
                  <a:ext uri="{FF2B5EF4-FFF2-40B4-BE49-F238E27FC236}">
                    <a16:creationId xmlns:a16="http://schemas.microsoft.com/office/drawing/2014/main" id="{407BC5D2-01E3-AD4A-A59A-75152C54C4B0}"/>
                  </a:ext>
                </a:extLst>
              </p:cNvPr>
              <p:cNvCxnSpPr/>
              <p:nvPr/>
            </p:nvCxnSpPr>
            <p:spPr>
              <a:xfrm flipV="1">
                <a:off x="7467600" y="3276600"/>
                <a:ext cx="0" cy="1514674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42">
                <a:extLst>
                  <a:ext uri="{FF2B5EF4-FFF2-40B4-BE49-F238E27FC236}">
                    <a16:creationId xmlns:a16="http://schemas.microsoft.com/office/drawing/2014/main" id="{EB149611-B581-7E47-A394-00D6E99001F9}"/>
                  </a:ext>
                </a:extLst>
              </p:cNvPr>
              <p:cNvCxnSpPr/>
              <p:nvPr/>
            </p:nvCxnSpPr>
            <p:spPr>
              <a:xfrm flipV="1">
                <a:off x="7772400" y="3124200"/>
                <a:ext cx="0" cy="1656164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43">
                <a:extLst>
                  <a:ext uri="{FF2B5EF4-FFF2-40B4-BE49-F238E27FC236}">
                    <a16:creationId xmlns:a16="http://schemas.microsoft.com/office/drawing/2014/main" id="{82A9F957-EC49-9743-962E-B2C05F3A07E9}"/>
                  </a:ext>
                </a:extLst>
              </p:cNvPr>
              <p:cNvCxnSpPr/>
              <p:nvPr/>
            </p:nvCxnSpPr>
            <p:spPr>
              <a:xfrm flipV="1">
                <a:off x="8077200" y="2895600"/>
                <a:ext cx="0" cy="1875438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44">
                <a:extLst>
                  <a:ext uri="{FF2B5EF4-FFF2-40B4-BE49-F238E27FC236}">
                    <a16:creationId xmlns:a16="http://schemas.microsoft.com/office/drawing/2014/main" id="{55E8A3C9-AE17-3D43-B214-83DF8FD9A0A2}"/>
                  </a:ext>
                </a:extLst>
              </p:cNvPr>
              <p:cNvCxnSpPr/>
              <p:nvPr/>
            </p:nvCxnSpPr>
            <p:spPr>
              <a:xfrm flipV="1">
                <a:off x="8382000" y="2667000"/>
                <a:ext cx="0" cy="2085382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45">
                <a:extLst>
                  <a:ext uri="{FF2B5EF4-FFF2-40B4-BE49-F238E27FC236}">
                    <a16:creationId xmlns:a16="http://schemas.microsoft.com/office/drawing/2014/main" id="{13C270BA-AD8A-EB4F-9BFF-41BC32B6A44B}"/>
                  </a:ext>
                </a:extLst>
              </p:cNvPr>
              <p:cNvCxnSpPr/>
              <p:nvPr/>
            </p:nvCxnSpPr>
            <p:spPr>
              <a:xfrm flipV="1">
                <a:off x="8686800" y="2438400"/>
                <a:ext cx="0" cy="2304656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63">
                <a:extLst>
                  <a:ext uri="{FF2B5EF4-FFF2-40B4-BE49-F238E27FC236}">
                    <a16:creationId xmlns:a16="http://schemas.microsoft.com/office/drawing/2014/main" id="{17235BD1-2F62-9142-AF26-FD7C937B146E}"/>
                  </a:ext>
                </a:extLst>
              </p:cNvPr>
              <p:cNvCxnSpPr/>
              <p:nvPr/>
            </p:nvCxnSpPr>
            <p:spPr>
              <a:xfrm flipH="1">
                <a:off x="4876800" y="4143574"/>
                <a:ext cx="457200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66">
                <a:extLst>
                  <a:ext uri="{FF2B5EF4-FFF2-40B4-BE49-F238E27FC236}">
                    <a16:creationId xmlns:a16="http://schemas.microsoft.com/office/drawing/2014/main" id="{649AD66E-20C7-C048-8886-6A681EA07A4D}"/>
                  </a:ext>
                </a:extLst>
              </p:cNvPr>
              <p:cNvCxnSpPr/>
              <p:nvPr/>
            </p:nvCxnSpPr>
            <p:spPr>
              <a:xfrm flipH="1">
                <a:off x="4876800" y="4047471"/>
                <a:ext cx="756976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68">
                <a:extLst>
                  <a:ext uri="{FF2B5EF4-FFF2-40B4-BE49-F238E27FC236}">
                    <a16:creationId xmlns:a16="http://schemas.microsoft.com/office/drawing/2014/main" id="{91C52174-50E2-8A47-8738-C826C32BFEC3}"/>
                  </a:ext>
                </a:extLst>
              </p:cNvPr>
              <p:cNvCxnSpPr/>
              <p:nvPr/>
            </p:nvCxnSpPr>
            <p:spPr>
              <a:xfrm flipH="1">
                <a:off x="4876800" y="3952282"/>
                <a:ext cx="1056752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70">
                <a:extLst>
                  <a:ext uri="{FF2B5EF4-FFF2-40B4-BE49-F238E27FC236}">
                    <a16:creationId xmlns:a16="http://schemas.microsoft.com/office/drawing/2014/main" id="{D70733BA-D382-5145-8BAE-5B1FD43C2DB3}"/>
                  </a:ext>
                </a:extLst>
              </p:cNvPr>
              <p:cNvCxnSpPr/>
              <p:nvPr/>
            </p:nvCxnSpPr>
            <p:spPr>
              <a:xfrm flipH="1">
                <a:off x="4876800" y="3830821"/>
                <a:ext cx="1392032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72">
                <a:extLst>
                  <a:ext uri="{FF2B5EF4-FFF2-40B4-BE49-F238E27FC236}">
                    <a16:creationId xmlns:a16="http://schemas.microsoft.com/office/drawing/2014/main" id="{258B1BB8-43F1-9642-92F5-E1CC12A76661}"/>
                  </a:ext>
                </a:extLst>
              </p:cNvPr>
              <p:cNvCxnSpPr/>
              <p:nvPr/>
            </p:nvCxnSpPr>
            <p:spPr>
              <a:xfrm flipH="1">
                <a:off x="4876800" y="3696493"/>
                <a:ext cx="1691808" cy="13198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74">
                <a:extLst>
                  <a:ext uri="{FF2B5EF4-FFF2-40B4-BE49-F238E27FC236}">
                    <a16:creationId xmlns:a16="http://schemas.microsoft.com/office/drawing/2014/main" id="{3725987E-4CF9-9C49-8EC7-0F09A5DB5862}"/>
                  </a:ext>
                </a:extLst>
              </p:cNvPr>
              <p:cNvCxnSpPr/>
              <p:nvPr/>
            </p:nvCxnSpPr>
            <p:spPr>
              <a:xfrm flipH="1">
                <a:off x="4876800" y="3574573"/>
                <a:ext cx="1981200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77">
                <a:extLst>
                  <a:ext uri="{FF2B5EF4-FFF2-40B4-BE49-F238E27FC236}">
                    <a16:creationId xmlns:a16="http://schemas.microsoft.com/office/drawing/2014/main" id="{7B9D11C3-4645-FD40-8D1B-E8C7E9A966E8}"/>
                  </a:ext>
                </a:extLst>
              </p:cNvPr>
              <p:cNvCxnSpPr/>
              <p:nvPr/>
            </p:nvCxnSpPr>
            <p:spPr>
              <a:xfrm flipH="1">
                <a:off x="4876800" y="3405147"/>
                <a:ext cx="2280976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79">
                <a:extLst>
                  <a:ext uri="{FF2B5EF4-FFF2-40B4-BE49-F238E27FC236}">
                    <a16:creationId xmlns:a16="http://schemas.microsoft.com/office/drawing/2014/main" id="{36B62DB2-A18F-9A4C-8325-658B2560ED72}"/>
                  </a:ext>
                </a:extLst>
              </p:cNvPr>
              <p:cNvCxnSpPr/>
              <p:nvPr/>
            </p:nvCxnSpPr>
            <p:spPr>
              <a:xfrm flipH="1">
                <a:off x="4876800" y="3260367"/>
                <a:ext cx="2573132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81">
                <a:extLst>
                  <a:ext uri="{FF2B5EF4-FFF2-40B4-BE49-F238E27FC236}">
                    <a16:creationId xmlns:a16="http://schemas.microsoft.com/office/drawing/2014/main" id="{124DCC0D-E51E-ED47-9E04-09BFE101D77D}"/>
                  </a:ext>
                </a:extLst>
              </p:cNvPr>
              <p:cNvCxnSpPr/>
              <p:nvPr/>
            </p:nvCxnSpPr>
            <p:spPr>
              <a:xfrm flipH="1">
                <a:off x="4876800" y="3093720"/>
                <a:ext cx="2877932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83">
                <a:extLst>
                  <a:ext uri="{FF2B5EF4-FFF2-40B4-BE49-F238E27FC236}">
                    <a16:creationId xmlns:a16="http://schemas.microsoft.com/office/drawing/2014/main" id="{EB9AE127-496D-F948-BC91-5CD25179836E}"/>
                  </a:ext>
                </a:extLst>
              </p:cNvPr>
              <p:cNvCxnSpPr/>
              <p:nvPr/>
            </p:nvCxnSpPr>
            <p:spPr>
              <a:xfrm flipH="1">
                <a:off x="4876800" y="2895600"/>
                <a:ext cx="3182732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85">
                <a:extLst>
                  <a:ext uri="{FF2B5EF4-FFF2-40B4-BE49-F238E27FC236}">
                    <a16:creationId xmlns:a16="http://schemas.microsoft.com/office/drawing/2014/main" id="{C88AF81D-AB03-7645-8DF9-A8FC8AB59FCB}"/>
                  </a:ext>
                </a:extLst>
              </p:cNvPr>
              <p:cNvCxnSpPr/>
              <p:nvPr/>
            </p:nvCxnSpPr>
            <p:spPr>
              <a:xfrm flipH="1">
                <a:off x="4876800" y="2667000"/>
                <a:ext cx="3482508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87">
                <a:extLst>
                  <a:ext uri="{FF2B5EF4-FFF2-40B4-BE49-F238E27FC236}">
                    <a16:creationId xmlns:a16="http://schemas.microsoft.com/office/drawing/2014/main" id="{2224A7B2-9FEF-414E-BC19-8027BA95B61F}"/>
                  </a:ext>
                </a:extLst>
              </p:cNvPr>
              <p:cNvCxnSpPr/>
              <p:nvPr/>
            </p:nvCxnSpPr>
            <p:spPr>
              <a:xfrm flipH="1">
                <a:off x="4876800" y="2400300"/>
                <a:ext cx="3810000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椭圆 90">
              <a:extLst>
                <a:ext uri="{FF2B5EF4-FFF2-40B4-BE49-F238E27FC236}">
                  <a16:creationId xmlns:a16="http://schemas.microsoft.com/office/drawing/2014/main" id="{364D8B0C-240D-124B-995C-5C55DB41592B}"/>
                </a:ext>
              </a:extLst>
            </p:cNvPr>
            <p:cNvSpPr/>
            <p:nvPr/>
          </p:nvSpPr>
          <p:spPr>
            <a:xfrm>
              <a:off x="4762500" y="3227388"/>
              <a:ext cx="228600" cy="24101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2F1D-719C-504E-B5DE-B15191BD3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1416050"/>
            <a:ext cx="99949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9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3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71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8C078-4661-3C4D-9385-DE968D2520DD}"/>
              </a:ext>
            </a:extLst>
          </p:cNvPr>
          <p:cNvSpPr txBox="1"/>
          <p:nvPr/>
        </p:nvSpPr>
        <p:spPr>
          <a:xfrm>
            <a:off x="8172450" y="6109953"/>
            <a:ext cx="6457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Simulated sediment yield on 454 US catchments by eight soil erosion models. RUSLE = Revised Universal Soil Loss Equation; CREAMS = Chemicals, Runoff and Erosion from Agricultural Management Systems; WEPP = Water Erosion Prediction Project; </a:t>
            </a:r>
            <a:r>
              <a:rPr lang="en-US" sz="1400" b="1" dirty="0" err="1"/>
              <a:t>tRIBS</a:t>
            </a:r>
            <a:r>
              <a:rPr lang="en-US" sz="1400" b="1" dirty="0"/>
              <a:t>-Erosion = Triangulated Irregular Network-based Real-time Integrated Basin Simulator soil erosion (Tan et al., 2018).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E4DF0-E038-6741-8896-9EAAED7DC5FE}"/>
              </a:ext>
            </a:extLst>
          </p:cNvPr>
          <p:cNvSpPr txBox="1"/>
          <p:nvPr/>
        </p:nvSpPr>
        <p:spPr>
          <a:xfrm>
            <a:off x="1522412" y="6601680"/>
            <a:ext cx="6207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Bond-</a:t>
            </a:r>
            <a:r>
              <a:rPr lang="en-US" sz="1600" dirty="0" err="1"/>
              <a:t>Lamberty</a:t>
            </a:r>
            <a:r>
              <a:rPr lang="en-US" sz="1600" dirty="0"/>
              <a:t>, B.P., and A.M. Thomson. 2018. A Global Database of Soil Respiration Data, Version 4.0. ORNL DAAC, Oak Ridge, Tennessee, </a:t>
            </a:r>
            <a:r>
              <a:rPr lang="en-US" sz="1600" dirty="0" err="1"/>
              <a:t>USA.</a:t>
            </a:r>
            <a:r>
              <a:rPr lang="en-US" sz="1600" dirty="0" err="1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://doi.org/10.3334/ORNLDAAC/157</a:t>
            </a:r>
            <a:endParaRPr lang="en-US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531740-F4BB-604B-BCA6-0BAC7447F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072" y="2010928"/>
            <a:ext cx="8176103" cy="376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2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Method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0A496-02BA-8245-B2D3-139334E8A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096" y="0"/>
            <a:ext cx="61722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9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E89C3-8FB3-214E-B968-34F1F08FB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1416050"/>
            <a:ext cx="99949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0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654E4-C753-0648-BA18-4E4D4102E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110" y="850900"/>
            <a:ext cx="80645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5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FCC75-14A8-A043-AAAD-BDAE3DD9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1416050"/>
            <a:ext cx="99949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6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4B117-BD36-4D40-8E4C-73C77E81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1416050"/>
            <a:ext cx="99949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3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FE9BC-8445-4E40-9E11-055BD8C4F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1416050"/>
            <a:ext cx="99949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E6216-0B03-7746-B34D-0D507A53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1416050"/>
            <a:ext cx="99949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1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8467</TotalTime>
  <Words>146</Words>
  <Application>Microsoft Macintosh PowerPoint</Application>
  <PresentationFormat>Custom</PresentationFormat>
  <Paragraphs>29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PNNL_Option_4</vt:lpstr>
      <vt:lpstr>Can soil respiration measured at annual mean temperature represent actual annual soil respiration?</vt:lpstr>
      <vt:lpstr>Background</vt:lpstr>
      <vt:lpstr>Method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 Soil Erosion in E3SM</dc:title>
  <dc:creator>Zeli</dc:creator>
  <cp:lastModifiedBy>Jian, Jinshi</cp:lastModifiedBy>
  <cp:revision>84</cp:revision>
  <dcterms:created xsi:type="dcterms:W3CDTF">2019-02-08T07:43:09Z</dcterms:created>
  <dcterms:modified xsi:type="dcterms:W3CDTF">2019-03-25T16:39:59Z</dcterms:modified>
</cp:coreProperties>
</file>